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75" r:id="rId5"/>
    <p:sldId id="276" r:id="rId6"/>
    <p:sldId id="261" r:id="rId7"/>
    <p:sldId id="259" r:id="rId8"/>
    <p:sldId id="260" r:id="rId9"/>
    <p:sldId id="274" r:id="rId10"/>
    <p:sldId id="262" r:id="rId11"/>
    <p:sldId id="264" r:id="rId12"/>
    <p:sldId id="265" r:id="rId13"/>
    <p:sldId id="267" r:id="rId14"/>
    <p:sldId id="277" r:id="rId15"/>
    <p:sldId id="280" r:id="rId16"/>
    <p:sldId id="278" r:id="rId17"/>
    <p:sldId id="268" r:id="rId18"/>
    <p:sldId id="269" r:id="rId19"/>
    <p:sldId id="270" r:id="rId20"/>
    <p:sldId id="279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榕 黃" initials="柏榕" lastIdx="1" clrIdx="0">
    <p:extLst>
      <p:ext uri="{19B8F6BF-5375-455C-9EA6-DF929625EA0E}">
        <p15:presenceInfo xmlns:p15="http://schemas.microsoft.com/office/powerpoint/2012/main" userId="7c9c15e4be46f4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181A420-F961-4027-B045-F5D081976B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441EE4-45B3-486C-B5A9-86D019F0AF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C418F-6F37-4553-9D61-FCF090C8754F}" type="datetimeFigureOut">
              <a:rPr lang="zh-TW" altLang="en-US" smtClean="0">
                <a:ea typeface="標楷體" panose="03000509000000000000" pitchFamily="65" charset="-120"/>
              </a:rPr>
              <a:t>2022/1/14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1C1DB0-60A9-421B-8424-1B2CA85F0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846159-076B-4B58-AA03-3322170ACA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03585-9551-4DE6-9B50-B330D2770282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2191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07587-E638-4E37-B37E-BD5F569EC608}" type="datetimeFigureOut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C215F-B02A-4AA3-B2A9-7720116515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54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F945-F966-479F-9415-26D66ADB723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53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755D-2408-407C-BDB1-9D6F12BDF025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41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D309B-8E67-4DF4-90F5-F0F96EEA798B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129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6908-F788-4A9E-BDF4-3FF8DFCAEAD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01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8FDE-54AF-47A0-91E8-B7BC5597CBF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62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8FD1-FCDF-4884-A518-C58B5D5F6567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42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B092-A24B-4262-9B39-64DA4EEA668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150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8CF6-18FC-4A72-9B46-80D25936A425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458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F3F5-BBE4-466E-B20C-6F21A137B50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2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B10D-562F-4DC3-BE1A-E949C9132B7A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3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284B0-0D34-46CF-BF67-3B15C8C6F25B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43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F60E-AA3C-48D2-9702-7ADEE6BA8188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E0A7-455C-4A08-A4F4-C0A8804A13E4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46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B056-AE2A-4413-8942-89EAD6743560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62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283D-74CF-4034-B4C9-C26C438C45AF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7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36C8-35D8-493E-A4F1-B5F7A41E8F1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2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6D89-AD15-4F7E-B223-4AE0EF17EDE2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19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043FBC-60F2-4849-A23F-C6AD4E3EDBFC}" type="datetime1">
              <a:rPr lang="zh-TW" altLang="en-US" smtClean="0"/>
              <a:t>2022/1/14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1D7E6-5C36-45D1-9103-0C6CB84D8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80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D7564-1FCB-4FF0-8A47-A33A7BBAD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428" y="1740023"/>
            <a:ext cx="9107631" cy="1075393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基因演算法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課表生成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6C0274-6E2B-4DBF-9E91-B203AB865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90" y="3429000"/>
            <a:ext cx="3889674" cy="245689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ACS108107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楊哲嘉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ACS108108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劉晏誠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ACS108128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楊斌翔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ACS108132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黃柏榕</a:t>
            </a:r>
          </a:p>
        </p:txBody>
      </p:sp>
    </p:spTree>
    <p:extLst>
      <p:ext uri="{BB962C8B-B14F-4D97-AF65-F5344CB8AC3E}">
        <p14:creationId xmlns:p14="http://schemas.microsoft.com/office/powerpoint/2010/main" val="120915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2E76B-E8C5-481D-8D29-5C56AE36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4" y="88733"/>
            <a:ext cx="3499776" cy="878932"/>
          </a:xfrm>
        </p:spPr>
        <p:txBody>
          <a:bodyPr/>
          <a:lstStyle/>
          <a:p>
            <a:r>
              <a:rPr lang="en-US" altLang="zh-TW" dirty="0"/>
              <a:t>Course(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BF05B8-D4BF-4CDD-897D-4990A6C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836E4F-C157-4FE2-9CD1-80E01625897C}"/>
              </a:ext>
            </a:extLst>
          </p:cNvPr>
          <p:cNvSpPr txBox="1"/>
          <p:nvPr/>
        </p:nvSpPr>
        <p:spPr>
          <a:xfrm>
            <a:off x="92104" y="1386842"/>
            <a:ext cx="3521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Fixed-&gt;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是否為固定時段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Major-&gt;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選修或必修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Grade-&gt;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Teacher-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老師名稱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Week-&gt;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星期幾上課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Start-&gt;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第幾節開始上課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End-&gt;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第幾節下課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BBAD4-8AA0-4D01-8CA7-AC489B11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00" y="1617661"/>
            <a:ext cx="8045868" cy="4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B91C07-2BDA-4F35-8F5D-5329E77E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308" y="1180138"/>
            <a:ext cx="6244057" cy="56214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081A6C7-10C7-4BD0-89B4-914D959E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90" y="124244"/>
            <a:ext cx="4085687" cy="767687"/>
          </a:xfrm>
        </p:spPr>
        <p:txBody>
          <a:bodyPr/>
          <a:lstStyle/>
          <a:p>
            <a:r>
              <a:rPr lang="en-US" altLang="zh-TW" dirty="0" err="1"/>
              <a:t>CourseFactory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0376D3-17B2-4238-A517-4895AAA7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06E4EC-0935-477B-AA2B-65C794FD21D7}"/>
              </a:ext>
            </a:extLst>
          </p:cNvPr>
          <p:cNvSpPr txBox="1"/>
          <p:nvPr/>
        </p:nvSpPr>
        <p:spPr>
          <a:xfrm>
            <a:off x="469803" y="1154748"/>
            <a:ext cx="431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getCourse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會判斷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是否為固定時段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8EC173-EAC8-46DA-8626-D40D432C3953}"/>
              </a:ext>
            </a:extLst>
          </p:cNvPr>
          <p:cNvSpPr txBox="1"/>
          <p:nvPr/>
        </p:nvSpPr>
        <p:spPr>
          <a:xfrm>
            <a:off x="355852" y="5455228"/>
            <a:ext cx="206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固定時段之課程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B525E2E-C992-4529-B695-D54C22D728FB}"/>
              </a:ext>
            </a:extLst>
          </p:cNvPr>
          <p:cNvSpPr txBox="1"/>
          <p:nvPr/>
        </p:nvSpPr>
        <p:spPr>
          <a:xfrm>
            <a:off x="2671047" y="5440371"/>
            <a:ext cx="2173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非固定時段課程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5330286-1BB9-4A9B-868B-D45879E525AB}"/>
              </a:ext>
            </a:extLst>
          </p:cNvPr>
          <p:cNvSpPr txBox="1"/>
          <p:nvPr/>
        </p:nvSpPr>
        <p:spPr>
          <a:xfrm>
            <a:off x="477001" y="2125451"/>
            <a:ext cx="3469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若是的話則直接產生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</a:t>
            </a: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通識課老師名字為空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27271F-34EB-40BB-9B90-69D472BE34E3}"/>
              </a:ext>
            </a:extLst>
          </p:cNvPr>
          <p:cNvSpPr txBox="1"/>
          <p:nvPr/>
        </p:nvSpPr>
        <p:spPr>
          <a:xfrm>
            <a:off x="407760" y="3628239"/>
            <a:ext cx="3888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若不是的話則亂數生成上課星期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以及根據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的上課節數生成開始與結束的時間。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如果產生的時段與星期二第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8.9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節重疊的話要重新生成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11E96C0-14DF-49EE-8CB1-B4EA6191F565}"/>
              </a:ext>
            </a:extLst>
          </p:cNvPr>
          <p:cNvCxnSpPr>
            <a:cxnSpLocks/>
          </p:cNvCxnSpPr>
          <p:nvPr/>
        </p:nvCxnSpPr>
        <p:spPr>
          <a:xfrm>
            <a:off x="3729623" y="2310792"/>
            <a:ext cx="237625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6581E4F-0F22-476A-A921-D9C238C93B1A}"/>
              </a:ext>
            </a:extLst>
          </p:cNvPr>
          <p:cNvCxnSpPr>
            <a:cxnSpLocks/>
          </p:cNvCxnSpPr>
          <p:nvPr/>
        </p:nvCxnSpPr>
        <p:spPr>
          <a:xfrm>
            <a:off x="4254777" y="3798763"/>
            <a:ext cx="184122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BEF37B2C-8479-48A7-8B75-7B0005023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6" y="5855338"/>
            <a:ext cx="2184921" cy="7215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70F915-9222-4521-BFF7-B75C548FB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59" y="5857515"/>
            <a:ext cx="2184921" cy="7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0E947-F713-420E-9473-416A9788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25" y="47859"/>
            <a:ext cx="4502952" cy="631713"/>
          </a:xfrm>
        </p:spPr>
        <p:txBody>
          <a:bodyPr/>
          <a:lstStyle/>
          <a:p>
            <a:r>
              <a:rPr lang="en-US" altLang="zh-TW" dirty="0"/>
              <a:t>Curriculum(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9BCBE6-BC52-4619-BDBC-D3B1E0D1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FDE114-2066-4785-AFF0-ACB1A85B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61" y="228600"/>
            <a:ext cx="38592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5B992-26DD-4B8E-A6D7-A2BF2DB2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67" y="115366"/>
            <a:ext cx="5062230" cy="767687"/>
          </a:xfrm>
        </p:spPr>
        <p:txBody>
          <a:bodyPr/>
          <a:lstStyle/>
          <a:p>
            <a:r>
              <a:rPr lang="en-US" altLang="zh-TW" dirty="0" err="1"/>
              <a:t>CurriculumFactory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908E34-9086-4BBA-9A48-3686621A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53A043-6A52-4678-BDC1-F0595AE9D01E}"/>
              </a:ext>
            </a:extLst>
          </p:cNvPr>
          <p:cNvSpPr txBox="1"/>
          <p:nvPr/>
        </p:nvSpPr>
        <p:spPr>
          <a:xfrm>
            <a:off x="150920" y="2069430"/>
            <a:ext cx="3820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為課程數量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Infos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是負責存取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中每堂課的課程資訊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一行一行存取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FF2E8-0EFE-4F9B-A158-89647367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09" y="883053"/>
            <a:ext cx="6228963" cy="58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4269C-481A-4B89-9C64-94B93364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94" y="99427"/>
            <a:ext cx="2086698" cy="767687"/>
          </a:xfrm>
        </p:spPr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F1653D-2FFB-4C03-9BD3-D9FFB83C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0009C-63D8-46F6-8F81-16C9735A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6" y="1256268"/>
            <a:ext cx="5272750" cy="54088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324F05-36C1-43F9-81FE-531DE5EF6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43" y="1256268"/>
            <a:ext cx="5795605" cy="55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32438C-ABFC-4C7E-A7FD-20B9C1BA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44D76C-9228-4AEE-BED2-148F522D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31298" r="15327" b="-3649"/>
          <a:stretch/>
        </p:blipFill>
        <p:spPr>
          <a:xfrm>
            <a:off x="7697972" y="1607448"/>
            <a:ext cx="4065020" cy="39393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BD8C61-2598-4D14-A5A2-6B7A896AE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8" y="1507649"/>
            <a:ext cx="7257522" cy="38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DF4D0A-A47D-433A-9496-38545C5B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3EB17D-2338-4A47-AE65-5EA435D8B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6" t="59790" r="47744"/>
          <a:stretch/>
        </p:blipFill>
        <p:spPr>
          <a:xfrm>
            <a:off x="8169053" y="1905370"/>
            <a:ext cx="3517075" cy="30472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43FB0F-E3C0-4FB3-8223-5EF388F8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5" y="1063416"/>
            <a:ext cx="681262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F1860-1677-42E3-9147-3A0ADBB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4" y="93373"/>
            <a:ext cx="4795913" cy="767687"/>
          </a:xfrm>
        </p:spPr>
        <p:txBody>
          <a:bodyPr/>
          <a:lstStyle/>
          <a:p>
            <a:r>
              <a:rPr lang="en-US" altLang="zh-TW" dirty="0"/>
              <a:t>Popularity(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E66D84-E5E5-419C-ABDE-BF232E78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CE6FC-98A6-4EC5-8BBD-5B3E4D895215}"/>
              </a:ext>
            </a:extLst>
          </p:cNvPr>
          <p:cNvSpPr txBox="1"/>
          <p:nvPr/>
        </p:nvSpPr>
        <p:spPr>
          <a:xfrm>
            <a:off x="114300" y="1214350"/>
            <a:ext cx="3765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SortedSet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是因為加入後能自動排序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fitness value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最高的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curriculum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放在第一個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5E1080-3B39-4609-9360-6BA9C7E952AD}"/>
              </a:ext>
            </a:extLst>
          </p:cNvPr>
          <p:cNvSpPr txBox="1"/>
          <p:nvPr/>
        </p:nvSpPr>
        <p:spPr>
          <a:xfrm>
            <a:off x="292747" y="3429000"/>
            <a:ext cx="332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SortedSort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無法使用陣列，故用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iterator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來從頭開始一個一個找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3508E7-C9C7-4DCA-B61E-E7E78409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05" y="861060"/>
            <a:ext cx="6389784" cy="588125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EE566C-04A6-4EA4-8A17-11ED98F45649}"/>
              </a:ext>
            </a:extLst>
          </p:cNvPr>
          <p:cNvCxnSpPr>
            <a:cxnSpLocks/>
          </p:cNvCxnSpPr>
          <p:nvPr/>
        </p:nvCxnSpPr>
        <p:spPr>
          <a:xfrm flipV="1">
            <a:off x="3538747" y="3922745"/>
            <a:ext cx="10332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1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456E-6CDE-4EA6-A3ED-5EE88086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10" y="79856"/>
            <a:ext cx="2292398" cy="767687"/>
          </a:xfrm>
        </p:spPr>
        <p:txBody>
          <a:bodyPr/>
          <a:lstStyle/>
          <a:p>
            <a:r>
              <a:rPr lang="en-US" altLang="zh-TW" dirty="0"/>
              <a:t>Generic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16A175-DB16-4A8E-8E40-766318DE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94DA53-82E5-4B0D-8196-4628117FDE84}"/>
              </a:ext>
            </a:extLst>
          </p:cNvPr>
          <p:cNvSpPr txBox="1"/>
          <p:nvPr/>
        </p:nvSpPr>
        <p:spPr>
          <a:xfrm>
            <a:off x="382154" y="3374267"/>
            <a:ext cx="4508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nextGeneration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會產生新的子代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固定把當代的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1/10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加入下一世代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之後重複執行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產生剩下的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9/10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015734-C3E6-4D67-99CC-87AA721D040B}"/>
              </a:ext>
            </a:extLst>
          </p:cNvPr>
          <p:cNvSpPr txBox="1"/>
          <p:nvPr/>
        </p:nvSpPr>
        <p:spPr>
          <a:xfrm>
            <a:off x="391566" y="5155452"/>
            <a:ext cx="410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select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會根據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bound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去選取排序較前面的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curriculum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去做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DD24C0-8F02-464B-B0E2-0717C9B10D7B}"/>
              </a:ext>
            </a:extLst>
          </p:cNvPr>
          <p:cNvSpPr txBox="1"/>
          <p:nvPr/>
        </p:nvSpPr>
        <p:spPr>
          <a:xfrm>
            <a:off x="474628" y="2096180"/>
            <a:ext cx="4021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bound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的目的是為了選取</a:t>
            </a:r>
            <a:r>
              <a:rPr lang="en-US" altLang="zh-TW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fitness value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高一些的課表，這邊我們取前</a:t>
            </a:r>
            <a:r>
              <a:rPr lang="en-US" altLang="zh-TW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000" b="0" i="0" dirty="0">
                <a:solidFill>
                  <a:srgbClr val="DCDD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的課表當作選擇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7B7B05-0C8D-4BF3-877A-FB4DD39BF365}"/>
              </a:ext>
            </a:extLst>
          </p:cNvPr>
          <p:cNvSpPr txBox="1"/>
          <p:nvPr/>
        </p:nvSpPr>
        <p:spPr>
          <a:xfrm>
            <a:off x="0" y="952352"/>
            <a:ext cx="450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PopularitySize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代表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的大小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46E319-5F23-45A1-8E1B-826BBF359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50" y="380572"/>
            <a:ext cx="5863590" cy="63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6E420C-E645-4AA0-BCA7-6EDDA817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BD0F51-2C9C-4D3D-8ABA-09FAE267D8E7}"/>
              </a:ext>
            </a:extLst>
          </p:cNvPr>
          <p:cNvSpPr txBox="1"/>
          <p:nvPr/>
        </p:nvSpPr>
        <p:spPr>
          <a:xfrm>
            <a:off x="701076" y="2584933"/>
            <a:ext cx="46606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取兩個課表的隨機點做切割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並把課表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從第一個課程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切割點與課表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從切割點到最後一個課程做合併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隨機取一片段做交換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F8C38-81FD-47B2-9421-AFB720A5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04" y="147864"/>
            <a:ext cx="4029465" cy="65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2D0AF-4276-432B-8A67-E0B8D6BA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229" y="100227"/>
            <a:ext cx="1857392" cy="1018747"/>
          </a:xfrm>
        </p:spPr>
        <p:txBody>
          <a:bodyPr/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19023-EAE7-4623-958E-A7B2F155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7" y="1801776"/>
            <a:ext cx="9139098" cy="4195481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----------------------------------------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UML ----------------------------------------- 7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Code ----------------------------------------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---------------------------------------- 23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B962C-27D2-4652-A747-106BB6BD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35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3CF36D-EA95-4791-9C9A-732DD5DF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B75F2B-F472-4FD5-B648-C8E814D0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73046"/>
            <a:ext cx="9123218" cy="37882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8214B0-7122-4B14-8E33-1671E524D0CB}"/>
              </a:ext>
            </a:extLst>
          </p:cNvPr>
          <p:cNvSpPr txBox="1"/>
          <p:nvPr/>
        </p:nvSpPr>
        <p:spPr>
          <a:xfrm>
            <a:off x="1929367" y="4995423"/>
            <a:ext cx="736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會讓課表有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機率發生突變，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課表內的每堂非固定課程都有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20%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的機率發生突變</a:t>
            </a:r>
          </a:p>
        </p:txBody>
      </p:sp>
    </p:spTree>
    <p:extLst>
      <p:ext uri="{BB962C8B-B14F-4D97-AF65-F5344CB8AC3E}">
        <p14:creationId xmlns:p14="http://schemas.microsoft.com/office/powerpoint/2010/main" val="104702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AD738-1BD5-4D5A-851E-A6B31D6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84" y="97611"/>
            <a:ext cx="3943644" cy="767687"/>
          </a:xfrm>
        </p:spPr>
        <p:txBody>
          <a:bodyPr/>
          <a:lstStyle/>
          <a:p>
            <a:r>
              <a:rPr lang="en-US" altLang="zh-TW" dirty="0" err="1"/>
              <a:t>GenericDemo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9FF81-3301-498F-918B-21FCEE57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68A383-A3C4-457E-B84C-F60A49922892}"/>
              </a:ext>
            </a:extLst>
          </p:cNvPr>
          <p:cNvSpPr txBox="1"/>
          <p:nvPr/>
        </p:nvSpPr>
        <p:spPr>
          <a:xfrm>
            <a:off x="344248" y="2166152"/>
            <a:ext cx="3943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CourseData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存取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每堂課的課程資訊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中的元素數量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小於</a:t>
            </a:r>
            <a:r>
              <a:rPr lang="en-US" altLang="zh-TW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popularitySize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會不斷的產生課表加入其中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C64AC5-94F4-4A52-8434-F3D2C335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93" y="384463"/>
            <a:ext cx="5808039" cy="60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6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5B12DA-1445-4978-B301-E0B3B322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1A12455-75CA-4F04-8399-EF5723847519}"/>
              </a:ext>
            </a:extLst>
          </p:cNvPr>
          <p:cNvSpPr txBox="1"/>
          <p:nvPr/>
        </p:nvSpPr>
        <p:spPr>
          <a:xfrm>
            <a:off x="2000812" y="6104273"/>
            <a:ext cx="74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Run()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會根據參數來決定基因演算法要經歷幾個世代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CE7112-CDE4-4C31-8D88-03F8F3F25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35" y="180189"/>
            <a:ext cx="7307763" cy="57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E5D18-54FA-4AAA-9BD3-17C273B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419" y="2730660"/>
            <a:ext cx="2196798" cy="1003220"/>
          </a:xfrm>
        </p:spPr>
        <p:txBody>
          <a:bodyPr/>
          <a:lstStyle/>
          <a:p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E13814-3027-4E3A-965F-623BAEC3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60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ED7BA-59F3-4D5F-A4D5-206E1A87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33" y="99683"/>
            <a:ext cx="1813004" cy="1100874"/>
          </a:xfrm>
        </p:spPr>
        <p:txBody>
          <a:bodyPr/>
          <a:lstStyle/>
          <a:p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54627-70B6-4A29-99CA-917AD4A5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208" y="1004510"/>
            <a:ext cx="8946541" cy="872900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經過討論後，我們發現原先分配到的做法有一些問題，導致實作上的困難，以下是我們發現到的一些問題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641CAF-4871-4135-85D9-78ABDD58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3569D8-34C9-4156-A12F-9FB7303D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24" y="2081513"/>
            <a:ext cx="7982172" cy="42213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2A180E-4689-49B4-904F-167A14C4D0E2}"/>
              </a:ext>
            </a:extLst>
          </p:cNvPr>
          <p:cNvSpPr/>
          <p:nvPr/>
        </p:nvSpPr>
        <p:spPr>
          <a:xfrm>
            <a:off x="671569" y="2969429"/>
            <a:ext cx="3029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其定義的資料結構會導致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crossover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後一堂課可能出現在兩個不同的時段，造成很高的死亡率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0093D0-8FE5-447B-A707-51C4AFE0B23B}"/>
              </a:ext>
            </a:extLst>
          </p:cNvPr>
          <p:cNvSpPr/>
          <p:nvPr/>
        </p:nvSpPr>
        <p:spPr>
          <a:xfrm>
            <a:off x="307785" y="2969429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09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F39249-2618-4CD5-BD18-4A894F56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806D24-119B-486B-8E23-93B7D536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242907"/>
            <a:ext cx="11247120" cy="4076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2D6877-A347-4DA9-9C28-D6DD282A2B94}"/>
              </a:ext>
            </a:extLst>
          </p:cNvPr>
          <p:cNvSpPr txBox="1"/>
          <p:nvPr/>
        </p:nvSpPr>
        <p:spPr>
          <a:xfrm>
            <a:off x="472440" y="1453107"/>
            <a:ext cx="797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紙上並沒有寫到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crossover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mutation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的實作方式</a:t>
            </a:r>
          </a:p>
        </p:txBody>
      </p:sp>
    </p:spTree>
    <p:extLst>
      <p:ext uri="{BB962C8B-B14F-4D97-AF65-F5344CB8AC3E}">
        <p14:creationId xmlns:p14="http://schemas.microsoft.com/office/powerpoint/2010/main" val="313944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56511E-2C65-4201-95F5-6AD857D3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E5C1C4-1E06-4F24-A94B-6E58A3C3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74" y="248575"/>
            <a:ext cx="3963752" cy="63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DA73F3-5908-41FF-9F48-BD6FA3E68E68}"/>
              </a:ext>
            </a:extLst>
          </p:cNvPr>
          <p:cNvSpPr txBox="1"/>
          <p:nvPr/>
        </p:nvSpPr>
        <p:spPr>
          <a:xfrm>
            <a:off x="807192" y="2162143"/>
            <a:ext cx="5402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細部的資料結構定義有問題，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像是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Professor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StudentGroup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CourseClass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struct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但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CourseClass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內又有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Professor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StudentGroup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struct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且定義的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Room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也沒有使用到。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2B2EF9-1018-473D-81F7-7D9153959F73}"/>
              </a:ext>
            </a:extLst>
          </p:cNvPr>
          <p:cNvSpPr/>
          <p:nvPr/>
        </p:nvSpPr>
        <p:spPr>
          <a:xfrm>
            <a:off x="451543" y="21621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22363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37438-1171-4B56-A6D0-C83B7645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667" y="151663"/>
            <a:ext cx="3410984" cy="83454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課表組成概念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BCDE7A-C079-43C7-926E-A0E6AE85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37FED31-728B-437E-9FA0-A19DA204F8B6}"/>
              </a:ext>
            </a:extLst>
          </p:cNvPr>
          <p:cNvSpPr/>
          <p:nvPr/>
        </p:nvSpPr>
        <p:spPr>
          <a:xfrm>
            <a:off x="1132455" y="1063416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CA42FCD-1A97-49FB-86CC-9D8FD35BFE11}"/>
              </a:ext>
            </a:extLst>
          </p:cNvPr>
          <p:cNvSpPr/>
          <p:nvPr/>
        </p:nvSpPr>
        <p:spPr>
          <a:xfrm>
            <a:off x="1132455" y="1607913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80710B6-58E0-4D84-8952-14506BB949C7}"/>
              </a:ext>
            </a:extLst>
          </p:cNvPr>
          <p:cNvSpPr/>
          <p:nvPr/>
        </p:nvSpPr>
        <p:spPr>
          <a:xfrm>
            <a:off x="1132455" y="2152410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B596245-162E-4EA3-9D3A-43E0DFBD8E7F}"/>
              </a:ext>
            </a:extLst>
          </p:cNvPr>
          <p:cNvCxnSpPr>
            <a:stCxn id="5" idx="3"/>
          </p:cNvCxnSpPr>
          <p:nvPr/>
        </p:nvCxnSpPr>
        <p:spPr>
          <a:xfrm>
            <a:off x="2233490" y="1290781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FD333B-63C1-47C2-AC13-A6364FABB99B}"/>
              </a:ext>
            </a:extLst>
          </p:cNvPr>
          <p:cNvCxnSpPr>
            <a:stCxn id="6" idx="3"/>
          </p:cNvCxnSpPr>
          <p:nvPr/>
        </p:nvCxnSpPr>
        <p:spPr>
          <a:xfrm>
            <a:off x="2233490" y="1835278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CCF36FB-B880-40E9-A632-A7764D5D8A77}"/>
              </a:ext>
            </a:extLst>
          </p:cNvPr>
          <p:cNvCxnSpPr>
            <a:endCxn id="7" idx="3"/>
          </p:cNvCxnSpPr>
          <p:nvPr/>
        </p:nvCxnSpPr>
        <p:spPr>
          <a:xfrm flipH="1">
            <a:off x="2233490" y="1948374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CE5DA4C-9B7F-4125-91F6-D3820A048E4A}"/>
              </a:ext>
            </a:extLst>
          </p:cNvPr>
          <p:cNvSpPr/>
          <p:nvPr/>
        </p:nvSpPr>
        <p:spPr>
          <a:xfrm>
            <a:off x="3733613" y="1551687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83F72A8-2D13-44A0-9EFB-C48E421853C2}"/>
              </a:ext>
            </a:extLst>
          </p:cNvPr>
          <p:cNvSpPr/>
          <p:nvPr/>
        </p:nvSpPr>
        <p:spPr>
          <a:xfrm>
            <a:off x="1132455" y="2699225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E7CB06C0-07FA-425E-9DDF-73F46E3AA3AF}"/>
              </a:ext>
            </a:extLst>
          </p:cNvPr>
          <p:cNvSpPr/>
          <p:nvPr/>
        </p:nvSpPr>
        <p:spPr>
          <a:xfrm>
            <a:off x="1132455" y="3243722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89565638-71C8-469E-B8D8-265BB7611D2A}"/>
              </a:ext>
            </a:extLst>
          </p:cNvPr>
          <p:cNvSpPr/>
          <p:nvPr/>
        </p:nvSpPr>
        <p:spPr>
          <a:xfrm>
            <a:off x="1132455" y="3788219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0915F91B-1CFA-421F-AD4F-0AE567FD16A4}"/>
              </a:ext>
            </a:extLst>
          </p:cNvPr>
          <p:cNvCxnSpPr>
            <a:stCxn id="68" idx="3"/>
          </p:cNvCxnSpPr>
          <p:nvPr/>
        </p:nvCxnSpPr>
        <p:spPr>
          <a:xfrm>
            <a:off x="2233490" y="2926590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51807452-FC05-4185-862A-C2D54F5ECCAD}"/>
              </a:ext>
            </a:extLst>
          </p:cNvPr>
          <p:cNvCxnSpPr>
            <a:stCxn id="69" idx="3"/>
          </p:cNvCxnSpPr>
          <p:nvPr/>
        </p:nvCxnSpPr>
        <p:spPr>
          <a:xfrm>
            <a:off x="2233490" y="3471087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3FE353DB-D664-431E-86B0-AD5AD8BF3801}"/>
              </a:ext>
            </a:extLst>
          </p:cNvPr>
          <p:cNvCxnSpPr>
            <a:endCxn id="70" idx="3"/>
          </p:cNvCxnSpPr>
          <p:nvPr/>
        </p:nvCxnSpPr>
        <p:spPr>
          <a:xfrm flipH="1">
            <a:off x="2233490" y="3584183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4FF5F3F3-6B68-471D-909F-1B912E137CDC}"/>
              </a:ext>
            </a:extLst>
          </p:cNvPr>
          <p:cNvSpPr/>
          <p:nvPr/>
        </p:nvSpPr>
        <p:spPr>
          <a:xfrm>
            <a:off x="3733613" y="3187496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A1E74100-27A8-441B-A77D-D9A83B9AB7A9}"/>
              </a:ext>
            </a:extLst>
          </p:cNvPr>
          <p:cNvSpPr/>
          <p:nvPr/>
        </p:nvSpPr>
        <p:spPr>
          <a:xfrm>
            <a:off x="1132455" y="4331231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65E08F10-38F0-454F-8E67-534641F93F2F}"/>
              </a:ext>
            </a:extLst>
          </p:cNvPr>
          <p:cNvSpPr/>
          <p:nvPr/>
        </p:nvSpPr>
        <p:spPr>
          <a:xfrm>
            <a:off x="1132455" y="4875728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497DA67E-D18F-4012-ABF6-D094FBDA7055}"/>
              </a:ext>
            </a:extLst>
          </p:cNvPr>
          <p:cNvSpPr/>
          <p:nvPr/>
        </p:nvSpPr>
        <p:spPr>
          <a:xfrm>
            <a:off x="1132455" y="5420225"/>
            <a:ext cx="1101035" cy="4547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Course</a:t>
            </a:r>
            <a:endParaRPr lang="zh-TW" altLang="en-US" b="1" dirty="0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735AE37-5CE2-4FA9-AF25-41485CAA0F93}"/>
              </a:ext>
            </a:extLst>
          </p:cNvPr>
          <p:cNvCxnSpPr>
            <a:stCxn id="75" idx="3"/>
          </p:cNvCxnSpPr>
          <p:nvPr/>
        </p:nvCxnSpPr>
        <p:spPr>
          <a:xfrm>
            <a:off x="2233490" y="4558596"/>
            <a:ext cx="1500123" cy="6575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0E89578B-4F2E-4A55-8433-764343E0E171}"/>
              </a:ext>
            </a:extLst>
          </p:cNvPr>
          <p:cNvCxnSpPr>
            <a:stCxn id="76" idx="3"/>
          </p:cNvCxnSpPr>
          <p:nvPr/>
        </p:nvCxnSpPr>
        <p:spPr>
          <a:xfrm>
            <a:off x="2233490" y="5103093"/>
            <a:ext cx="1500123" cy="1130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739A8EFF-5BB1-438A-AE27-D2622EED53E0}"/>
              </a:ext>
            </a:extLst>
          </p:cNvPr>
          <p:cNvCxnSpPr>
            <a:endCxn id="77" idx="3"/>
          </p:cNvCxnSpPr>
          <p:nvPr/>
        </p:nvCxnSpPr>
        <p:spPr>
          <a:xfrm flipH="1">
            <a:off x="2233490" y="5216189"/>
            <a:ext cx="1500124" cy="4314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97E0A7A7-477E-42A3-887C-680697B1BAAC}"/>
              </a:ext>
            </a:extLst>
          </p:cNvPr>
          <p:cNvSpPr/>
          <p:nvPr/>
        </p:nvSpPr>
        <p:spPr>
          <a:xfrm>
            <a:off x="3733613" y="4819502"/>
            <a:ext cx="1672889" cy="6736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Curriculum</a:t>
            </a:r>
            <a:endParaRPr lang="zh-TW" altLang="en-US" b="1" dirty="0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6A4E5FF5-64CB-4BE9-95F9-B4978DE3B068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406502" y="1888528"/>
            <a:ext cx="1953086" cy="169565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80A380CC-8F7C-4FA2-9E49-67EEF5DF228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5406502" y="3524337"/>
            <a:ext cx="1953086" cy="598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0CE78F1-8667-45AF-A576-86E35E621C9B}"/>
              </a:ext>
            </a:extLst>
          </p:cNvPr>
          <p:cNvCxnSpPr>
            <a:cxnSpLocks/>
          </p:cNvCxnSpPr>
          <p:nvPr/>
        </p:nvCxnSpPr>
        <p:spPr>
          <a:xfrm flipH="1">
            <a:off x="5135734" y="3584183"/>
            <a:ext cx="2223854" cy="172861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00A0BCEC-02EF-400F-82A0-7ECCCA453D53}"/>
              </a:ext>
            </a:extLst>
          </p:cNvPr>
          <p:cNvSpPr/>
          <p:nvPr/>
        </p:nvSpPr>
        <p:spPr>
          <a:xfrm>
            <a:off x="7359587" y="3093521"/>
            <a:ext cx="2396971" cy="8616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Popularity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8634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5DB9F2-477A-4DD6-93FE-3F1B1246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659" y="113462"/>
            <a:ext cx="1919536" cy="949954"/>
          </a:xfrm>
        </p:spPr>
        <p:txBody>
          <a:bodyPr/>
          <a:lstStyle/>
          <a:p>
            <a:r>
              <a:rPr lang="en-US" altLang="zh-TW" sz="6000" dirty="0"/>
              <a:t>UML</a:t>
            </a:r>
            <a:endParaRPr lang="zh-TW" altLang="en-US" sz="6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5EB0F-57F7-4EAD-BF2D-DB6ABA4A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B3A798-C064-4222-85AE-92EFBFF20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5" y="979398"/>
            <a:ext cx="9794515" cy="55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6B79D-2254-4B0F-BB82-24A01FCE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226" y="2450237"/>
            <a:ext cx="2771793" cy="1216242"/>
          </a:xfrm>
        </p:spPr>
        <p:txBody>
          <a:bodyPr/>
          <a:lstStyle/>
          <a:p>
            <a:r>
              <a:rPr lang="en-US" altLang="zh-TW" sz="7200" dirty="0"/>
              <a:t>Code</a:t>
            </a:r>
            <a:endParaRPr lang="zh-TW" altLang="en-US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315F4D-291D-4017-A163-71742DF6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80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E35D6-9A91-4993-90D8-7151F375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0" y="80789"/>
            <a:ext cx="1591062" cy="767687"/>
          </a:xfrm>
        </p:spPr>
        <p:txBody>
          <a:bodyPr/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42B75-2AE1-4428-BF43-DCF4793A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1D7E6-5C36-45D1-9103-0C6CB84D8EF4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C7D0D0-5C04-4E55-B1F2-466039BE7C4B}"/>
              </a:ext>
            </a:extLst>
          </p:cNvPr>
          <p:cNvSpPr txBox="1"/>
          <p:nvPr/>
        </p:nvSpPr>
        <p:spPr>
          <a:xfrm>
            <a:off x="650958" y="1752658"/>
            <a:ext cx="3397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若為固定時段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開頭為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則接續內容代表 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課堂名稱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選修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(0)or</a:t>
            </a:r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必修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上課星期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課堂開始節數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課堂結束節數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900153-865E-4684-91F6-5AA295388BD6}"/>
              </a:ext>
            </a:extLst>
          </p:cNvPr>
          <p:cNvSpPr txBox="1"/>
          <p:nvPr/>
        </p:nvSpPr>
        <p:spPr>
          <a:xfrm>
            <a:off x="710224" y="4388074"/>
            <a:ext cx="3859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若為非固定時段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開頭為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0)</a:t>
            </a:r>
          </a:p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則接續內容代表</a:t>
            </a:r>
            <a:endParaRPr lang="en-US" altLang="zh-TW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課堂名稱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選修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(0)or</a:t>
            </a:r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必修</a:t>
            </a:r>
            <a:r>
              <a:rPr lang="en-US" altLang="zh-TW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年級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上課節數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授課老師</a:t>
            </a:r>
            <a:endParaRPr lang="en-US" altLang="zh-TW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CAAA33-F36C-4E27-B28A-48ED0DE48D00}"/>
              </a:ext>
            </a:extLst>
          </p:cNvPr>
          <p:cNvSpPr txBox="1"/>
          <p:nvPr/>
        </p:nvSpPr>
        <p:spPr>
          <a:xfrm>
            <a:off x="710224" y="1010639"/>
            <a:ext cx="3249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第一行的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popularity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的大小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63CD13-6097-4ED1-9545-FF31396F2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47" y="424238"/>
            <a:ext cx="2441370" cy="60095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AAA3BC-0C48-4B98-B357-045CE8DE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21" y="210736"/>
            <a:ext cx="2058354" cy="62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77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967</TotalTime>
  <Words>608</Words>
  <Application>Microsoft Office PowerPoint</Application>
  <PresentationFormat>寬螢幕</PresentationFormat>
  <Paragraphs>127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標楷體</vt:lpstr>
      <vt:lpstr>Arial</vt:lpstr>
      <vt:lpstr>Calibri</vt:lpstr>
      <vt:lpstr>Century Gothic</vt:lpstr>
      <vt:lpstr>Franklin Gothic Book</vt:lpstr>
      <vt:lpstr>Wingdings 3</vt:lpstr>
      <vt:lpstr>離子</vt:lpstr>
      <vt:lpstr>基因演算法-課表生成</vt:lpstr>
      <vt:lpstr>目錄</vt:lpstr>
      <vt:lpstr>說明</vt:lpstr>
      <vt:lpstr>PowerPoint 簡報</vt:lpstr>
      <vt:lpstr>PowerPoint 簡報</vt:lpstr>
      <vt:lpstr>課表組成概念</vt:lpstr>
      <vt:lpstr>UML</vt:lpstr>
      <vt:lpstr>Code</vt:lpstr>
      <vt:lpstr>Input</vt:lpstr>
      <vt:lpstr>Course(課程)</vt:lpstr>
      <vt:lpstr>CourseFactory</vt:lpstr>
      <vt:lpstr>Curriculum(課表)</vt:lpstr>
      <vt:lpstr>CurriculumFactory</vt:lpstr>
      <vt:lpstr>Fitness</vt:lpstr>
      <vt:lpstr>PowerPoint 簡報</vt:lpstr>
      <vt:lpstr>PowerPoint 簡報</vt:lpstr>
      <vt:lpstr>Popularity(課表集)</vt:lpstr>
      <vt:lpstr>Generic</vt:lpstr>
      <vt:lpstr>PowerPoint 簡報</vt:lpstr>
      <vt:lpstr>PowerPoint 簡報</vt:lpstr>
      <vt:lpstr>GenericDemo</vt:lpstr>
      <vt:lpstr>PowerPoint 簡報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柏榕 黃</dc:creator>
  <cp:lastModifiedBy>柏榕 黃</cp:lastModifiedBy>
  <cp:revision>87</cp:revision>
  <dcterms:created xsi:type="dcterms:W3CDTF">2022-01-08T14:59:32Z</dcterms:created>
  <dcterms:modified xsi:type="dcterms:W3CDTF">2022-01-13T21:20:15Z</dcterms:modified>
</cp:coreProperties>
</file>